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6" r:id="rId3"/>
    <p:sldId id="258" r:id="rId4"/>
    <p:sldId id="259" r:id="rId5"/>
    <p:sldId id="260" r:id="rId6"/>
    <p:sldId id="283" r:id="rId7"/>
    <p:sldId id="262" r:id="rId8"/>
    <p:sldId id="263" r:id="rId9"/>
    <p:sldId id="264" r:id="rId10"/>
    <p:sldId id="261" r:id="rId11"/>
    <p:sldId id="265" r:id="rId12"/>
    <p:sldId id="266" r:id="rId13"/>
    <p:sldId id="268" r:id="rId14"/>
    <p:sldId id="269" r:id="rId15"/>
    <p:sldId id="270" r:id="rId16"/>
    <p:sldId id="287" r:id="rId17"/>
    <p:sldId id="271" r:id="rId18"/>
    <p:sldId id="272" r:id="rId19"/>
    <p:sldId id="273" r:id="rId20"/>
    <p:sldId id="279" r:id="rId21"/>
    <p:sldId id="280" r:id="rId22"/>
    <p:sldId id="281" r:id="rId23"/>
    <p:sldId id="282" r:id="rId24"/>
    <p:sldId id="274" r:id="rId25"/>
    <p:sldId id="275" r:id="rId26"/>
    <p:sldId id="276" r:id="rId27"/>
    <p:sldId id="257" r:id="rId28"/>
    <p:sldId id="284" r:id="rId29"/>
    <p:sldId id="277" r:id="rId30"/>
    <p:sldId id="285" r:id="rId31"/>
    <p:sldId id="278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FFCC"/>
    <a:srgbClr val="66FFFF"/>
    <a:srgbClr val="CCECFF"/>
    <a:srgbClr val="FF7D7D"/>
    <a:srgbClr val="EBECBA"/>
    <a:srgbClr val="B3B56B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horzBarState="maximized">
    <p:restoredLeft sz="16484" autoAdjust="0"/>
    <p:restoredTop sz="94660"/>
  </p:normalViewPr>
  <p:slideViewPr>
    <p:cSldViewPr>
      <p:cViewPr varScale="1">
        <p:scale>
          <a:sx n="63" d="100"/>
          <a:sy n="63" d="100"/>
        </p:scale>
        <p:origin x="12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D1A590-3E4D-4FF0-832A-5A8D87263766}" type="datetimeFigureOut">
              <a:rPr lang="pt-BR" smtClean="0"/>
              <a:t>21/02/2020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AB35B9F-1B74-4B56-97C3-54047EBA1D3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Glider_pilot_license&amp;xid=17259,15700023,15700186,15700191,15700256,15700259,15700262,15700265,15700271&amp;usg=ALkJrhhSDsxSLbh5V8dq0Far3CB1uLuAT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Highfields_(Amwell_and_Hopewell,_New_Jersey)&amp;xid=17259,15700023,15700186,15700191,15700256,15700259,15700262,15700265,15700271&amp;usg=ALkJrhgjTM16khh9Rx1wwOvurwzFEA9tkg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Lindbergh_kidnapping&amp;xid=17259,15700023,15700186,15700191,15700256,15700259,15700262,15700265,15700271&amp;usg=ALkJrhibWuXxst3J-4u2FVCAHih8QFcT8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s://translate.googleusercontent.com/translate_c?depth=1&amp;hl=pt-BR&amp;prev=search&amp;rurl=translate.google.com&amp;sl=en&amp;sp=nmt4&amp;u=https://en.m.wikipedia.org/wiki/Hopewell,_New_Jersey&amp;xid=17259,15700023,15700186,15700191,15700256,15700259,15700262,15700265,15700271&amp;usg=ALkJrhjPEUcHL_0jp1i7i-nHkf0PznkQsw" TargetMode="Externa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East_Amwell,_New_Jersey&amp;xid=17259,15700023,15700186,15700191,15700256,15700259,15700262,15700265,15700271&amp;usg=ALkJrhg72I3enPaGQFoZYz3lTQr-LqlRa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Long_Barn&amp;xid=17259,15700023,15700186,15700191,15700256,15700259,15700262,15700265,15700271&amp;usg=ALkJrhhdf5qvcg_PmWR2YjEBCPMBBwordw" TargetMode="External"/><Relationship Id="rId7" Type="http://schemas.openxmlformats.org/officeDocument/2006/relationships/hyperlink" Target="https://translate.googleusercontent.com/translate_c?depth=1&amp;hl=pt-BR&amp;prev=search&amp;rurl=translate.google.com&amp;sl=en&amp;sp=nmt4&amp;u=https://en.m.wikipedia.org/wiki/Brittany&amp;xid=17259,15700023,15700186,15700191,15700256,15700259,15700262,15700265,15700271&amp;usg=ALkJrhgLjdzas6VaKKtt26AI3K2wX-K7ag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Bruno_Richard_Hauptmann&amp;xid=17259,15700023,15700186,15700191,15700256,15700259,15700262,15700265,15700271&amp;usg=ALkJrhhMIFZitZWFVgv56VpYTlcaWdF0g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pt-BR&amp;prev=search&amp;rurl=translate.google.com&amp;sl=en&amp;sp=nmt4&amp;u=https://en.m.wikipedia.org/wiki/%C3%8Ele_Illiec&amp;xid=17259,15700023,15700186,15700191,15700256,15700259,15700262,15700265,15700271&amp;usg=ALkJrhjK8y13pg0Cidb23Xjnq94jlrYx3Q" TargetMode="External"/><Relationship Id="rId5" Type="http://schemas.openxmlformats.org/officeDocument/2006/relationships/hyperlink" Target="https://translate.googleusercontent.com/translate_c?depth=1&amp;hl=pt-BR&amp;prev=search&amp;rurl=translate.google.com&amp;sl=en&amp;sp=nmt4&amp;u=https://en.m.wikipedia.org/wiki/Vita_Sackville-West&amp;xid=17259,15700023,15700186,15700191,15700256,15700259,15700262,15700265,15700271&amp;usg=ALkJrhjqd5E5_XaxnuAxSMECwL5KeKQ9Jw" TargetMode="Externa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Harold_Nicolson&amp;xid=17259,15700023,15700186,15700191,15700256,15700259,15700262,15700265,15700271&amp;usg=ALkJrhhNuVuMbxOkoybDZWozDqR5D5NQAQ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The_Little_Prince&amp;xid=17259,15700023,15700186,15700191,15700256,15700259,15700262,15700265,15700271&amp;usg=ALkJrhgvmW37Moc_YzIsb6C1mEd7hkqeUA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Antoine_de_Saint-Exup%C3%A9ry&amp;xid=17259,15700023,15700186,15700191,15700256,15700259,15700262,15700265,15700271&amp;usg=ALkJrhiGhK2sQ1wEmJHHsjrHFrj-DOsJ5w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Gift_from_the_Sea&amp;xid=17259,15700023,15700186,15700191,15700256,15700259,15700262,15700265,15700271&amp;usg=ALkJrhgpfZeoTTIHiGg7SzIyX7PTq7yvr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University_of_Munich&amp;xid=17259,15700023,15700186,15700191,15700256,15700259,15700262,15700265,15700271&amp;usg=ALkJrhgz0eyNvn5Jv87nYlvnjUe8vrsVpw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National_Geographic_Society&amp;xid=17259,15700023,15700186,15700191,15700256,15700259,15700262,15700265,15700271&amp;usg=ALkJrhgnouvKG0cwjFB1EOheAFpQCKLmCw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National_Women's_Hall_of_Fame&amp;xid=17259,15700023,15700186,15700191,15700256,15700259,15700262,15700265,15700271&amp;usg=ALkJrhjeY_qw5BCDU0L57TsCvpPOqFBkWQ" TargetMode="External"/><Relationship Id="rId7" Type="http://schemas.openxmlformats.org/officeDocument/2006/relationships/image" Target="../media/image14.jpeg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National_Aviation_Hall_of_Fame&amp;xid=17259,15700023,15700186,15700191,15700256,15700259,15700262,15700265,15700271&amp;usg=ALkJrhjMttoUCtAFpAJ5MX4Km504JB3r3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s://translate.googleusercontent.com/translate_c?depth=1&amp;hl=pt-BR&amp;prev=search&amp;rurl=translate.google.com&amp;sl=en&amp;sp=nmt4&amp;u=https://en.m.wikipedia.org/wiki/Women_in_Aviation,_International&amp;xid=17259,15700023,15700186,15700191,15700256,15700259,15700262,15700265,15700271&amp;usg=ALkJrhiTpKYcOhwbjhBMw2MrwAW6vNb0GA" TargetMode="Externa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Aviation_Hall_of_Fame_and_Museum_of_New_Jersey&amp;xid=17259,15700023,15700186,15700191,15700256,15700259,15700262,15700265,15700271&amp;usg=ALkJrhiocP_2lgVNsNICWjuTThqN0w9_I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Amherst_College&amp;xid=17259,15700023,15700186,15700191,15700256,15700259,15700262,15700265,15700271&amp;usg=ALkJrhiQQmtIVHfOg6-xBQ23rM9B_Z_2_g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Smith_College&amp;xid=17259,15700023,15700186,15700191,15700256,15700259,15700262,15700265,15700271&amp;usg=ALkJrhh0xpK-zpRYpvoPE1crzkO_SmKXQ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pt-BR&amp;prev=search&amp;rurl=translate.google.com&amp;sl=en&amp;sp=nmt4&amp;u=https://en.m.wikipedia.org/wiki/Gustavus_Adolphus_College&amp;xid=17259,15700023,15700186,15700191,15700256,15700259,15700262,15700265,15700271&amp;usg=ALkJrhgwO2PoMfQx46h34cZtHg9bc2g3Xg" TargetMode="External"/><Relationship Id="rId5" Type="http://schemas.openxmlformats.org/officeDocument/2006/relationships/hyperlink" Target="https://translate.googleusercontent.com/translate_c?depth=1&amp;hl=pt-BR&amp;prev=search&amp;rurl=translate.google.com&amp;sl=en&amp;sp=nmt4&amp;u=https://en.m.wikipedia.org/wiki/Middlebury_College&amp;xid=17259,15700023,15700186,15700191,15700256,15700259,15700262,15700265,15700271&amp;usg=ALkJrhjRNeSCnmM657_CL5-Y_CFvkJpO9A" TargetMode="Externa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University_of_Rochester&amp;xid=17259,15700023,15700186,15700191,15700256,15700259,15700262,15700265,15700271&amp;usg=ALkJrhjRM_3PHkVBf7U1UUnyff9UGP6CK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nne_Morrow_Lindbergh_portrait_1918.jpg" TargetMode="External"/><Relationship Id="rId2" Type="http://schemas.openxmlformats.org/officeDocument/2006/relationships/hyperlink" Target="https://www.pinterest.dk/pin/544161567476438539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t.wikipedia.org/wiki/Elizabeth_Montagu" TargetMode="External"/><Relationship Id="rId4" Type="http://schemas.openxmlformats.org/officeDocument/2006/relationships/hyperlink" Target="https://en.wikipedia.org/wiki/Sophie_d'Houdetot#/media/File:Elisabeth_La_Live_de_Bellgarde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rtalentretextos.com.br/materia/marco-de-1932-o-filho-do-heroi-da-aviacao-charles-lindbergh-e-sequestrado,6611" TargetMode="External"/><Relationship Id="rId2" Type="http://schemas.openxmlformats.org/officeDocument/2006/relationships/hyperlink" Target="https://www.revistaprosaversoearte.com/anne-morrow-lindbergh-poema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neartamerica.com/featured/delicious-solitude-frank-bramley.html" TargetMode="External"/><Relationship Id="rId5" Type="http://schemas.openxmlformats.org/officeDocument/2006/relationships/hyperlink" Target="http://www.greatthoughtstreasury.com/author/anne-morrow-lindbergh-born-anne-spencer-morrow?page=1" TargetMode="External"/><Relationship Id="rId4" Type="http://schemas.openxmlformats.org/officeDocument/2006/relationships/hyperlink" Target="https://pt.findagrave.com/memorial/3483/charles-lindbergh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ne_Morrow_Lindbergh" TargetMode="External"/><Relationship Id="rId2" Type="http://schemas.openxmlformats.org/officeDocument/2006/relationships/hyperlink" Target="https://www.revistaprosaversoearte.com/165-grandes-poetas-da-literatura-universal-quantos-voce-conhece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vailendo.com.br/2015/09/23/entrevista-thereza-christina-rocque-da-motta/" TargetMode="External"/><Relationship Id="rId4" Type="http://schemas.openxmlformats.org/officeDocument/2006/relationships/hyperlink" Target="https://www.revistaprosaversoearte.com/anne-morrow-lindbergh-poem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Barnet,_Vermont&amp;xid=17259,15700023,15700186,15700191,15700256,15700259,15700262,15700265,15700271&amp;usg=ALkJrhho-DKyJzmWT582XYdes6_CAKDcUw" TargetMode="External"/><Relationship Id="rId2" Type="http://schemas.openxmlformats.org/officeDocument/2006/relationships/hyperlink" Target="https://www.google.com/search?client=firefox-b-d&amp;q=Englewood&amp;stick=H4sIAAAAAAAAAOPgE-LUz9U3MDRPqTJW4gAxK7ILTbTEspOt9AtS8wtyUoFUUXF-nlVSflHeIlZO17z0nNTy_PwUAAsCYb07AAAA&amp;sa=X&amp;ved=2ahUKEwi1kaCmq__mAhU6JrkGHTPLAWAQmxMoATAWegQIDhA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Charles_Lindbergh&amp;xid=17259,15700023,15700186,15700191,15700256,15700259,15700262,15700265,15700271&amp;usg=ALkJrhi2-QVJTbEKLGfUxkaiHrj1qbLw3Q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J.P._Morgan_%26_Co.&amp;xid=17259,15700023,15700186,15700191,15700256,15700259,15700262,15700265,15700271&amp;usg=ALkJrhig_Pua3y-JjtUyP19RYXHdnWpgDQ" TargetMode="External"/><Relationship Id="rId7" Type="http://schemas.openxmlformats.org/officeDocument/2006/relationships/hyperlink" Target="https://translate.googleusercontent.com/translate_c?depth=1&amp;hl=pt-BR&amp;prev=search&amp;rurl=translate.google.com&amp;sl=en&amp;sp=nmt4&amp;u=https://en.m.wikipedia.org/wiki/Smith_College&amp;xid=17259,15700023,15700186,15700191,15700256,15700259,15700262,15700265,15700271&amp;usg=ALkJrhh0xpK-zpRYpvoPE1crzkO_SmKXQA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Dwight_Morrow&amp;xid=17259,15700023,15700186,15700191,15700256,15700259,15700262,15700265,15700271&amp;usg=ALkJrhh4yUsi2kNN7skOXJUZjPCk-RKSk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pt-BR&amp;prev=search&amp;rurl=translate.google.com&amp;sl=en&amp;sp=nmt4&amp;u=https://en.m.wikipedia.org/wiki/Elizabeth_Cutter_Morrow&amp;xid=17259,15700023,15700186,15700191,15700256,15700259,15700262,15700265,15700271&amp;usg=ALkJrhibei61CD2SGvhBiFda3ffFE7aZyQ" TargetMode="External"/><Relationship Id="rId5" Type="http://schemas.openxmlformats.org/officeDocument/2006/relationships/hyperlink" Target="https://translate.googleusercontent.com/translate_c?depth=1&amp;hl=pt-BR&amp;prev=search&amp;rurl=translate.google.com&amp;sl=en&amp;sp=nmt4&amp;u=https://en.m.wikipedia.org/wiki/United_States_Senator&amp;xid=17259,15700023,15700186,15700191,15700256,15700259,15700262,15700265,15700271&amp;usg=ALkJrhjP-dVw-CmIHIj1XWYp61LmJwlTpg" TargetMode="Externa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United_States_Ambassador_to_Mexico&amp;xid=17259,15700023,15700186,15700191,15700256,15700259,15700262,15700265,15700271&amp;usg=ALkJrhixFZqLEtfeUzhTepsaDw5khlHe5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Smith_College&amp;xid=17259,15700023,15700186,15700191,15700256,15700259,15700262,15700265,15700271&amp;usg=ALkJrhh0xpK-zpRYpvoPE1crzkO_SmKXQA" TargetMode="External"/><Relationship Id="rId7" Type="http://schemas.openxmlformats.org/officeDocument/2006/relationships/hyperlink" Target="https://translate.googleusercontent.com/translate_c?depth=1&amp;hl=pt-BR&amp;prev=search&amp;rurl=translate.google.com&amp;sl=en&amp;sp=nmt4&amp;u=https://en.m.wikipedia.org/wiki/Jean_Fran%C3%A7ois_de_Saint-Lambert&amp;xid=17259,15700023,15700186,15700191,15700256,15700259,15700262,15700265,15700271&amp;usg=ALkJrhgiifPlNWoU8qBIJIcaWYiYqE-59g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Chapin_School_(Manhattan)&amp;xid=17259,15700023,15700186,15700191,15700256,15700259,15700262,15700265,15700271&amp;usg=ALkJrhgV_aJkdcNlDQzKtc1gyYYuuLdTmQ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pt-BR&amp;prev=search&amp;rurl=translate.google.com&amp;sl=en&amp;sp=nmt4&amp;u=https://en.m.wikipedia.org/wiki/Jean-Jacques_Rousseau&amp;xid=17259,15700023,15700186,15700191,15700256,15700259,15700262,15700265,15700271&amp;usg=ALkJrhh57URaRfVqX3MB68R8zGNOxP3zXQ" TargetMode="External"/><Relationship Id="rId5" Type="http://schemas.openxmlformats.org/officeDocument/2006/relationships/hyperlink" Target="https://translate.googleusercontent.com/translate_c?depth=1&amp;hl=pt-BR&amp;prev=search&amp;rurl=translate.google.com&amp;sl=en&amp;sp=nmt4&amp;u=https://en.m.wikipedia.org/wiki/Sophie_d'Houdetot&amp;xid=17259,15700023,15700186,15700191,15700256,15700259,15700262,15700265,15700271&amp;usg=ALkJrhh7XqvoYKlUejkWDErQmVoN4Bcl7Q" TargetMode="External"/><Relationship Id="rId4" Type="http://schemas.openxmlformats.org/officeDocument/2006/relationships/hyperlink" Target="https://translate.googleusercontent.com/translate_c?depth=1&amp;hl=pt-BR&amp;prev=search&amp;rurl=translate.google.com&amp;sl=en&amp;sp=nmt4&amp;u=https://en.m.wikipedia.org/wiki/Elizabeth_Montagu&amp;xid=17259,15700023,15700186,15700191,15700256,15700259,15700262,15700265,15700271&amp;usg=ALkJrhjZu31lqIav-DGwpuWe3EobBPib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Sarah_Scott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pt.wikipedia.org/wiki/Blue_Stockings_Society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ranslate.googleusercontent.com/translate_c?depth=1&amp;hl=pt-BR&amp;prev=search&amp;rurl=translate.google.com&amp;sl=en&amp;sp=nmt4&amp;u=https://en.m.wikipedia.org/wiki/Sophie_d'Houdetot&amp;xid=17259,15700023,15700186,15700191,15700256,15700259,15700262,15700265,15700271&amp;usg=ALkJrhh7XqvoYKlUejkWDErQmVoN4Bcl7Q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googleusercontent.com/translate_c?depth=1&amp;hl=pt-BR&amp;prev=search&amp;rurl=translate.google.com&amp;sl=en&amp;sp=nmt4&amp;u=https://en.m.wikipedia.org/wiki/Mexico&amp;xid=17259,15700023,15700186,15700191,15700256,15700259,15700262,15700265,15700271&amp;usg=ALkJrhjwYhL_GsW4qIE2RvRAiSX-M8TcVw" TargetMode="External"/><Relationship Id="rId2" Type="http://schemas.openxmlformats.org/officeDocument/2006/relationships/hyperlink" Target="https://translate.googleusercontent.com/translate_c?depth=1&amp;hl=pt-BR&amp;prev=search&amp;rurl=translate.google.com&amp;sl=en&amp;sp=nmt4&amp;u=https://en.m.wikipedia.org/wiki/Mexico_City&amp;xid=17259,15700023,15700186,15700191,15700256,15700259,15700262,15700265,15700271&amp;usg=ALkJrhgLJbmoeQvF9Si8QpG0ImqF-N2nEQ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5293" y="188640"/>
            <a:ext cx="8208912" cy="1470025"/>
          </a:xfrm>
          <a:ln w="76200">
            <a:solidFill>
              <a:srgbClr val="FF0000"/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400" dirty="0" smtClean="0">
                <a:latin typeface="Algerian" panose="04020705040A02060702" pitchFamily="82" charset="0"/>
              </a:rPr>
              <a:t>Bem vindos!</a:t>
            </a:r>
            <a:endParaRPr lang="pt-BR" sz="4400" dirty="0">
              <a:latin typeface="Algerian" panose="04020705040A02060702" pitchFamily="82" charset="0"/>
            </a:endParaRPr>
          </a:p>
        </p:txBody>
      </p:sp>
      <p:pic>
        <p:nvPicPr>
          <p:cNvPr id="1044" name="Picture 20" descr="Nenhuma descrição de foto disponív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865545"/>
            <a:ext cx="3307867" cy="3939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0" name="Picture 2" descr="http://www.academicossv.org.br/wp-content/themes/academicos/assets/images/tran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9080"/>
            <a:ext cx="216024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m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04" y="4005064"/>
            <a:ext cx="216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ixaDeTexto 2"/>
          <p:cNvSpPr txBox="1"/>
          <p:nvPr/>
        </p:nvSpPr>
        <p:spPr>
          <a:xfrm>
            <a:off x="6948264" y="6165304"/>
            <a:ext cx="1584176" cy="36933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I.H.G.S.V.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4536417"/>
            <a:ext cx="1584176" cy="369332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A.V.L.A.O.</a:t>
            </a:r>
            <a:endParaRPr lang="pt-BR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15616" y="6187385"/>
            <a:ext cx="441417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Palestrante: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Nilza  Haydar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230940" y="346035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</a:t>
            </a:r>
            <a:r>
              <a:rPr lang="pt-BR" b="1" dirty="0" smtClean="0"/>
              <a:t>poio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626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692696"/>
            <a:ext cx="784887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Naquele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ano (1929),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Anne Lindbergh voou solo pela primeira vez e, em 1930, tornou-se a primeira mulher americana a ganhar uma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Licença de piloto de planador"/>
              </a:rPr>
              <a:t>licença de piloto de planador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de primeira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classe.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anos 30, juntos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exploraram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traçaram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rotas aéreas entre continentes.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Lindberghs foram os primeiros a voar da África para a América do Sul e exploraram rotas aéreas polares da América do Norte para Ásia e Europa.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primeiro filho, Charles Jr, nasceu no aniversário de 24 anos de Anne, 22 de junho de 1930.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4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764704"/>
            <a:ext cx="84249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1º de março de 1932, o primeiro filho dos Lindbergh,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Seqüestro de Lindbergh"/>
              </a:rPr>
              <a:t>Charles Augustus Lindbergh Jr.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de 20 meses, foi sequestrado em sua casa,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Highfields (Amwell e Hopewell, Nova Jersey)"/>
              </a:rPr>
              <a:t>Highfields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East Amwell, Nova Jersey"/>
              </a:rPr>
              <a:t>East Amwell, Nova Jersey,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perto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Hopewell, Nova Jersey"/>
              </a:rPr>
              <a:t>Hopewell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Faleceu em 2 mar 1932 em Hopewell, Mercer County, New Jersey, USA</a:t>
            </a:r>
          </a:p>
          <a:p>
            <a:pPr indent="457200" algn="just">
              <a:lnSpc>
                <a:spcPct val="150000"/>
              </a:lnSpc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 Charles Lindbergh, J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34530"/>
            <a:ext cx="3744416" cy="250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372200" y="371703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Figura 06: </a:t>
            </a:r>
          </a:p>
          <a:p>
            <a:pPr algn="ctr"/>
            <a:endParaRPr lang="pt-BR" dirty="0"/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Primeiro filho dos Lindenberghs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6156176" y="3861048"/>
            <a:ext cx="792088" cy="216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 rot="19568242">
            <a:off x="323528" y="4247406"/>
            <a:ext cx="158417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Tragédia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653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06448" y="764704"/>
            <a:ext cx="7488832" cy="800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>Exílio</a:t>
            </a:r>
            <a:endParaRPr lang="pt-BR" sz="2800" b="1" dirty="0"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41296" y="2132856"/>
            <a:ext cx="7963152" cy="3330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imprensa prestou atenção frenética aos Lindberghs após o seqüestro do filho e o julgamento, condenação e execução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Bruno Richard Hauptmann"/>
              </a:rPr>
              <a:t>Bruno Richard Hauptmann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pelo crime. Isso levou a família a se retirar para a Inglaterra, para uma casa chamada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Long Barn"/>
              </a:rPr>
              <a:t>Long Barn, 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propriedade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Harold Nicolson"/>
              </a:rPr>
              <a:t>Harold Nicolson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 tooltip="Vita Sackville-West"/>
              </a:rPr>
              <a:t>Vita Sackville-West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e mais tarde para a pequena ilha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6" tooltip="Île Illiec"/>
              </a:rPr>
              <a:t>Illiec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na costa 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7" tooltip="Bretanha"/>
              </a:rPr>
              <a:t>Bretanha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na França.</a:t>
            </a:r>
          </a:p>
        </p:txBody>
      </p:sp>
    </p:spTree>
    <p:extLst>
      <p:ext uri="{BB962C8B-B14F-4D97-AF65-F5344CB8AC3E}">
        <p14:creationId xmlns:p14="http://schemas.microsoft.com/office/powerpoint/2010/main" val="17043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584" y="1268760"/>
            <a:ext cx="7920880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Anne conheceu o famoso escritor francês, poeta e aviador pioneiro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Antoine de Saint-Exupéry"/>
              </a:rPr>
              <a:t>Antoine de Saint-Exupéry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autor da famosa novela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  <a:hlinkClick r:id="rId3" tooltip="O pequeno Príncipe"/>
              </a:rPr>
              <a:t>O Pequeno Príncipe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e os dois tiveram um caso secreto.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879593" y="29249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Os Lindberghs tiveram mais cinco filhos: os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filhos Jon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Land e Scott, e 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filhas  Anne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Reeve</a:t>
            </a:r>
          </a:p>
        </p:txBody>
      </p:sp>
      <p:sp>
        <p:nvSpPr>
          <p:cNvPr id="4" name="Retângulo 3"/>
          <p:cNvSpPr/>
          <p:nvPr/>
        </p:nvSpPr>
        <p:spPr>
          <a:xfrm>
            <a:off x="863588" y="3933056"/>
            <a:ext cx="784887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Após a guerra, ela escreveu livros que ajudaram os Lindbergh a reconstruir as reputações que haviam ganho e perdido antes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 Segunda Guerra Mundial.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publicação de “Presente do Mar” - (Gift from the Sea)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  <a:hlinkClick r:id="rId4" tooltip="Presente do mar"/>
              </a:rPr>
              <a:t>,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1955, conquistou seu lugar como "uma das principais defensoras do nascente movimento ambientalista" e tornou-se um best-seller nacional</a:t>
            </a:r>
          </a:p>
        </p:txBody>
      </p:sp>
    </p:spTree>
    <p:extLst>
      <p:ext uri="{BB962C8B-B14F-4D97-AF65-F5344CB8AC3E}">
        <p14:creationId xmlns:p14="http://schemas.microsoft.com/office/powerpoint/2010/main" val="10626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3906" y="620688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Ao longo de seu casamento de 45 anos, os Lindberghs viveram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Nova Jersey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Nova York, Inglaterra, França,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Maine ,Michigan, Connecticut , Suíça e Havaí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Charles morreu na ilha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Mauí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1974.</a:t>
            </a:r>
          </a:p>
        </p:txBody>
      </p:sp>
      <p:sp>
        <p:nvSpPr>
          <p:cNvPr id="3" name="Retângulo 2"/>
          <p:cNvSpPr/>
          <p:nvPr/>
        </p:nvSpPr>
        <p:spPr>
          <a:xfrm>
            <a:off x="395536" y="2420888"/>
            <a:ext cx="8568952" cy="87203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i="1" dirty="0">
                <a:latin typeface="Arial" panose="020B0604020202020204" pitchFamily="34" charset="0"/>
                <a:cs typeface="Arial" panose="020B0604020202020204" pitchFamily="34" charset="0"/>
              </a:rPr>
              <a:t>Segundo um biógrafo, Anne teve um caso de três anos no início dos anos 50 com seu médico pessoal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3906" y="3861048"/>
            <a:ext cx="878497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Segundo Rudolf Schröck, autor de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Das Doppelleben des Charles A. Lindbergh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("A vida dupla de Charles A. Lindbergh"), Anne não sabia que Charles levara uma vida dupla desde 1957 até sua morte em 1974. Seu caso com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chapeleira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Munique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Brigitte Hesshaimer produziu três filhos a quem apoiou financeiramente. Após a morte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Hesshaimer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76180" y="170080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20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2003, testes de DNA realizados pela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Universidade de Munique"/>
              </a:rPr>
              <a:t>Universidade de Munique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provaram que seus três filhos eram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Lindbergh.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Schröck relatou que a irmã de Brigitte, Marietta, também lhe deu dois filhos. Lindbergh teve mais dois filhos com sua ex-secretária particular.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>
              <a:lnSpc>
                <a:spcPct val="20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tarde, ocorreu uma reconciliação familiar com os membros da família alemã, com Reeve Lindbergh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envolvida ativamente.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7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0540" y="620688"/>
            <a:ext cx="84249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20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sofrer uma série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derrames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a deixaram confusa e incapacitada no início dos anos 90, Anne continuou morando em sua casa em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Connecticut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 a assistência de cuidadores 24 horas por dia. Durante uma visita à família de sua filha Reeve em 1999, ela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sofreu pneumonia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após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este fato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foi morar perto de Reeve em uma pequena casa construída na fazenda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sua filha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Passumpsic, Vermont, onde Anne morreu em 2001, aos 94 anos, após outro derrame.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livro de Reeve Lindbergh, No More Words , conta a história dos últimos anos de sua mãe.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6448" y="364594"/>
            <a:ext cx="7488832" cy="800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</a:rPr>
              <a:t>Saúde</a:t>
            </a:r>
            <a:endParaRPr lang="pt-BR" sz="2800" b="1" dirty="0">
              <a:latin typeface="Arial Black" panose="020B0A0402010202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40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56445" y="764704"/>
            <a:ext cx="8424936" cy="1711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Anne recebeu inúmeras honras e prêmios ao longo de sua vida em reconhecimento por suas contribuições à literatura e à aviação. Em 1933, ela recebeu a Cruz de Honra da Associação de Bandeira dos EUA por ter participado do levantamento de rotas aéreas transatlânticas.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1" y="2852936"/>
            <a:ext cx="834182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 ano seguinte, ela recebeu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Medalha Hubbard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National Geographic Society"/>
              </a:rPr>
              <a:t>National Geographic Society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por ter completado 64.000 km de vôo exploratório com seu marido, Charles Lindbergh, uma façanha que os levou a cinco continentes</a:t>
            </a:r>
          </a:p>
        </p:txBody>
      </p:sp>
      <p:sp>
        <p:nvSpPr>
          <p:cNvPr id="4" name="Retângulo 3"/>
          <p:cNvSpPr/>
          <p:nvPr/>
        </p:nvSpPr>
        <p:spPr>
          <a:xfrm>
            <a:off x="575122" y="4581128"/>
            <a:ext cx="8125804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1993, a Women in Aerospace concedeu a ela um Aerospace Explorer Award em reconhecimento às suas realizações e contribuições para o campo aeroespacial.</a:t>
            </a:r>
          </a:p>
        </p:txBody>
      </p:sp>
    </p:spTree>
    <p:extLst>
      <p:ext uri="{BB962C8B-B14F-4D97-AF65-F5344CB8AC3E}">
        <p14:creationId xmlns:p14="http://schemas.microsoft.com/office/powerpoint/2010/main" val="19664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764704"/>
            <a:ext cx="8568952" cy="1296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foi introduzida 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Hall da Fama da Aviação Nacional"/>
              </a:rPr>
              <a:t>Hall da Fama Nacional da Aviação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(1979), 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Hall da Fama das Mulheres Nacionais"/>
              </a:rPr>
              <a:t>Hall da Fama Nacional das Mulheres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(1996), no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Hall da Fama da Aviação e Museu de Nova Jersey"/>
              </a:rPr>
              <a:t>Hall da Fama da Aviação de Nova Jersey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 tooltip="Mulheres na aviação, internacional"/>
              </a:rPr>
              <a:t>no Hall da Fama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 tooltip="Mulheres na aviação, internacional"/>
              </a:rPr>
              <a:t>International Women in Aviation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(1999).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2690336"/>
            <a:ext cx="8424936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Resultado de imagem para Anne Spencer Morro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024336" cy="315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827584" y="217044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07: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Anne a aviadora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4" descr="https://www.revistaprosaversoearte.com/content/uploads/2017/01/Anne-Morrow-Lindbergh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93770"/>
            <a:ext cx="4622331" cy="31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5745757" y="2094644"/>
            <a:ext cx="2133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08:</a:t>
            </a:r>
            <a:endParaRPr lang="pt-B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Anne 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escritora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152" y="4077072"/>
            <a:ext cx="8587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Além de ter recebido o título de mestre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honorária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doutora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letras pelo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Smith College"/>
              </a:rPr>
              <a:t>Smith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  <a:hlinkClick r:id="rId2" tooltip="Smith College"/>
              </a:rPr>
              <a:t>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Smith College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1935 e 1970), Anne recebeu diplomas honorários 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Amherst College"/>
              </a:rPr>
              <a:t>Amherst 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(1939), 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Universidade de Rochester"/>
              </a:rPr>
              <a:t>Universidade de Rochester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(1939), 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 tooltip="Middlebury College"/>
              </a:rPr>
              <a:t>Middlebury 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(1976).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6" tooltip="Gustavus Adolphus College"/>
              </a:rPr>
              <a:t>Gustavus Adolphus 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(1985).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7240" y="648948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 primeiro livro,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Norte para o oriente “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(1935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), ganhou um dos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Book Award Inaugural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Não-ficção Geral Mais Distinta de 1935, votada pela Associação Americana de Livreiros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17240" y="2132856"/>
            <a:ext cx="82809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 segundo livro,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“Ouça! O vento”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(1938), ganhou o mesmo prêmio em seu quarto ano após a categoria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Não-ficção.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recebeu o </a:t>
            </a: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Christopher Award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pt-B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Guerra interna e externa “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última parte de seus diários publicados.</a:t>
            </a:r>
          </a:p>
        </p:txBody>
      </p:sp>
    </p:spTree>
    <p:extLst>
      <p:ext uri="{BB962C8B-B14F-4D97-AF65-F5344CB8AC3E}">
        <p14:creationId xmlns:p14="http://schemas.microsoft.com/office/powerpoint/2010/main" val="14329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208912" cy="1470025"/>
          </a:xfrm>
          <a:ln w="76200">
            <a:solidFill>
              <a:srgbClr val="FF0000"/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6"/>
          </a:lnRef>
          <a:fillRef idx="1002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pt-BR" sz="4400" dirty="0" smtClean="0">
                <a:latin typeface="Algerian" panose="04020705040A02060702" pitchFamily="82" charset="0"/>
              </a:rPr>
              <a:t>Vamos poetizar a poesia !</a:t>
            </a:r>
            <a:endParaRPr lang="pt-BR" sz="4400" dirty="0"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5637010" cy="2520280"/>
          </a:xfrm>
          <a:ln w="12700">
            <a:prstDash val="lgDashDotDot"/>
          </a:ln>
          <a:scene3d>
            <a:camera prst="isometricOffAxis1Right"/>
            <a:lightRig rig="threePt" dir="t"/>
          </a:scene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pt-BR" sz="14400" dirty="0" smtClean="0"/>
              <a:t>Contando a história de vida e obra de</a:t>
            </a:r>
          </a:p>
          <a:p>
            <a:pPr algn="ctr">
              <a:lnSpc>
                <a:spcPct val="150000"/>
              </a:lnSpc>
            </a:pPr>
            <a:r>
              <a:rPr lang="pt-BR" sz="14400" b="1" dirty="0">
                <a:solidFill>
                  <a:srgbClr val="FF0000"/>
                </a:solidFill>
              </a:rPr>
              <a:t>Anne Morrow Lindbergh</a:t>
            </a:r>
          </a:p>
          <a:p>
            <a:pPr algn="ctr"/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 explicativo em forma de nuvem 4"/>
          <p:cNvSpPr/>
          <p:nvPr/>
        </p:nvSpPr>
        <p:spPr>
          <a:xfrm>
            <a:off x="102807" y="692695"/>
            <a:ext cx="6269393" cy="2088232"/>
          </a:xfrm>
          <a:prstGeom prst="cloudCallout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9191" y="1340766"/>
            <a:ext cx="5616624" cy="129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  <a:latin typeface="Lucida Calligraphy" panose="03010101010101010101" pitchFamily="66" charset="0"/>
              </a:rPr>
              <a:t>A coisa mais cansativa na vida é não ser autêntico</a:t>
            </a:r>
            <a:r>
              <a:rPr lang="pt-BR" dirty="0">
                <a:solidFill>
                  <a:srgbClr val="FF0000"/>
                </a:solidFill>
              </a:rPr>
              <a:t>.</a:t>
            </a:r>
            <a:br>
              <a:rPr lang="pt-BR" dirty="0">
                <a:solidFill>
                  <a:srgbClr val="FF0000"/>
                </a:solidFill>
              </a:rPr>
            </a:b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Texto explicativo em forma de nuvem 6"/>
          <p:cNvSpPr/>
          <p:nvPr/>
        </p:nvSpPr>
        <p:spPr>
          <a:xfrm>
            <a:off x="611560" y="3068960"/>
            <a:ext cx="8280920" cy="2304256"/>
          </a:xfrm>
          <a:prstGeom prst="cloudCallout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27685" y="3413899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FF0000"/>
                </a:solidFill>
                <a:latin typeface="Lucida Calligraphy" panose="03010101010101010101" pitchFamily="66" charset="0"/>
              </a:rPr>
              <a:t>Organizar um vaso de flores pela manhã pode dar uma sensação de tranquilidade em um dia cheio de gente - como escrever um poema ou fazer uma oração.</a:t>
            </a:r>
          </a:p>
          <a:p>
            <a:endParaRPr lang="pt-BR" dirty="0">
              <a:latin typeface="Lucida Calligraphy" panose="03010101010101010101" pitchFamily="66" charset="0"/>
            </a:endParaRPr>
          </a:p>
        </p:txBody>
      </p:sp>
      <p:pic>
        <p:nvPicPr>
          <p:cNvPr id="1026" name="Picture 2" descr="Resultado de imagem para vaso de flo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87" y="5445224"/>
            <a:ext cx="1519591" cy="118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372201" y="906979"/>
            <a:ext cx="2664296" cy="1569660"/>
          </a:xfrm>
          <a:prstGeom prst="rect">
            <a:avLst/>
          </a:prstGeom>
          <a:noFill/>
        </p:spPr>
        <p:txBody>
          <a:bodyPr wrap="square" rtlCol="0" anchor="ctr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pt-BR" sz="3200" dirty="0" smtClean="0"/>
              <a:t>Frases de Anne Lindenbergh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061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forma de nuvem 1"/>
          <p:cNvSpPr/>
          <p:nvPr/>
        </p:nvSpPr>
        <p:spPr>
          <a:xfrm>
            <a:off x="344514" y="618302"/>
            <a:ext cx="8280920" cy="4723132"/>
          </a:xfrm>
          <a:prstGeom prst="cloudCallout">
            <a:avLst/>
          </a:prstGeom>
          <a:solidFill>
            <a:srgbClr val="66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656" y="1410207"/>
            <a:ext cx="57606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Lucida Calligraphy" panose="03010101010101010101" pitchFamily="66" charset="0"/>
              </a:rPr>
              <a:t>Acho que há uma qualidade de estar sozinho que é incrivelmente precioso. A vida volta ao vazio, mais rica, mais viva, mais cheia do que antes.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36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TEMP.NILZA.490\AppData\Local\Microsoft\Windows\INetCache\IE\WN4BWWCX\250px-Sky_with_puffy_cloud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0"/>
            <a:ext cx="9143925" cy="68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1600" y="1124744"/>
            <a:ext cx="727280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Lucida Calligraphy" panose="03010101010101010101" pitchFamily="66" charset="0"/>
              </a:rPr>
              <a:t>“Eu </a:t>
            </a:r>
            <a:r>
              <a:rPr lang="pt-BR" sz="32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gostaria de alcançar um estado de graça espiritual interior a partir do qual eu pudesse funcionar e doar como pretendia aos olhos de </a:t>
            </a:r>
            <a:r>
              <a:rPr lang="pt-BR" sz="3200" b="1" dirty="0" smtClean="0">
                <a:solidFill>
                  <a:srgbClr val="FFFF00"/>
                </a:solidFill>
                <a:latin typeface="Lucida Calligraphy" panose="03010101010101010101" pitchFamily="66" charset="0"/>
              </a:rPr>
              <a:t>Deus.”</a:t>
            </a:r>
          </a:p>
          <a:p>
            <a:pPr algn="just"/>
            <a:endParaRPr lang="pt-BR" sz="3200" b="1" dirty="0">
              <a:solidFill>
                <a:srgbClr val="FFFF00"/>
              </a:solidFill>
              <a:latin typeface="Lucida Calligraphy" panose="03010101010101010101" pitchFamily="66" charset="0"/>
            </a:endParaRPr>
          </a:p>
          <a:p>
            <a:pPr algn="just"/>
            <a:r>
              <a:rPr lang="pt-BR" sz="3200" b="1" dirty="0" smtClean="0">
                <a:solidFill>
                  <a:srgbClr val="FFFF00"/>
                </a:solidFill>
                <a:latin typeface="Lucida Calligraphy" panose="03010101010101010101" pitchFamily="66" charset="0"/>
              </a:rPr>
              <a:t> (Anne </a:t>
            </a:r>
            <a:r>
              <a:rPr lang="pt-BR" sz="3200" b="1" dirty="0" err="1" smtClean="0">
                <a:solidFill>
                  <a:srgbClr val="FFFF00"/>
                </a:solidFill>
                <a:latin typeface="Lucida Calligraphy" panose="03010101010101010101" pitchFamily="66" charset="0"/>
              </a:rPr>
              <a:t>Lindenbergh</a:t>
            </a:r>
            <a:r>
              <a:rPr lang="pt-BR" sz="3200" b="1" dirty="0" smtClean="0">
                <a:solidFill>
                  <a:srgbClr val="FFFF00"/>
                </a:solidFill>
                <a:latin typeface="Lucida Calligraphy" panose="03010101010101010101" pitchFamily="66" charset="0"/>
              </a:rPr>
              <a:t>)</a:t>
            </a:r>
            <a:endParaRPr lang="pt-BR" sz="3200" b="1" dirty="0">
              <a:solidFill>
                <a:srgbClr val="FFFF00"/>
              </a:solidFill>
              <a:latin typeface="Lucida Calligraphy" panose="03010101010101010101" pitchFamily="66" charset="0"/>
            </a:endParaRPr>
          </a:p>
          <a:p>
            <a:endParaRPr lang="pt-BR" dirty="0"/>
          </a:p>
        </p:txBody>
      </p:sp>
      <p:pic>
        <p:nvPicPr>
          <p:cNvPr id="1032" name="Picture 8" descr="C:\Users\TEMP.NILZA.490\AppData\Local\Microsoft\Windows\INetCache\IE\WN4BWWCX\No-tempo-de-Deu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15" y="4941173"/>
            <a:ext cx="2596843" cy="1734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5" y="116632"/>
            <a:ext cx="8424936" cy="659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TEMP.NILZA.489\AppData\Local\Microsoft\Windows\INetCache\IE\DZ993WD1\Tamarindo,_a_árvore_penteada_do_Piauí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26" y="2085464"/>
            <a:ext cx="1415465" cy="1240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nne nilce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94936" y="6298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3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126876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Norte para o Oriente.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Orlando, Flórida: Mariner Books, 1996, Primeira edição 1935.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4325" y="219019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  Ouço ! O vento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Nova York: Harcourt, Brace and Company, 1990, primeira edição de 1938</a:t>
            </a:r>
          </a:p>
        </p:txBody>
      </p:sp>
      <p:sp>
        <p:nvSpPr>
          <p:cNvPr id="4" name="Retângulo 3"/>
          <p:cNvSpPr/>
          <p:nvPr/>
        </p:nvSpPr>
        <p:spPr>
          <a:xfrm>
            <a:off x="179512" y="29969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 onda do futuro: uma confissão de fé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Nova York: Harcourt, Brace and Company, 1940.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55310" y="3789409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 subida ingreme.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Nova York: Dell, 1956, Primeira edição, 1944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5651" y="4581128"/>
            <a:ext cx="85689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Presente do Mar.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Nova York: Pantheon, 1991, primeira edição de 1955</a:t>
            </a:r>
          </a:p>
        </p:txBody>
      </p:sp>
      <p:sp>
        <p:nvSpPr>
          <p:cNvPr id="7" name="Retângulo 6"/>
          <p:cNvSpPr/>
          <p:nvPr/>
        </p:nvSpPr>
        <p:spPr>
          <a:xfrm>
            <a:off x="226032" y="5301208"/>
            <a:ext cx="8461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 smtClean="0">
                <a:latin typeface="Arial" panose="020B0604020202020204" pitchFamily="34" charset="0"/>
                <a:cs typeface="Arial" panose="020B0604020202020204" pitchFamily="34" charset="0"/>
              </a:rPr>
              <a:t> O unicórnio e outros poemas . 1935–1955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Nova York: Pantheon, 1993, primeira edição de 1956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051720" y="404664"/>
            <a:ext cx="4608512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BIBLIOGRAFIA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98072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Caro amado Chicago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: Chicago Review Press, 2003, Primeira edição 1962</a:t>
            </a:r>
          </a:p>
        </p:txBody>
      </p:sp>
      <p:sp>
        <p:nvSpPr>
          <p:cNvPr id="3" name="Retângulo 2"/>
          <p:cNvSpPr/>
          <p:nvPr/>
        </p:nvSpPr>
        <p:spPr>
          <a:xfrm>
            <a:off x="683568" y="22048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Brilho da terra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Nova York: Harcourt, Brace and Company, 1969</a:t>
            </a:r>
            <a:r>
              <a:rPr lang="pt-BR" dirty="0"/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83568" y="2802409"/>
            <a:ext cx="76328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Traga-me um unicórnio: diários e cartas de Anne Morrow Lindbergh, 1922–1928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Orlando, Flórida: Mariner Books, 1973, primeira edição de 1971.</a:t>
            </a:r>
          </a:p>
        </p:txBody>
      </p:sp>
      <p:sp>
        <p:nvSpPr>
          <p:cNvPr id="5" name="Retângulo 4"/>
          <p:cNvSpPr/>
          <p:nvPr/>
        </p:nvSpPr>
        <p:spPr>
          <a:xfrm>
            <a:off x="716864" y="4365104"/>
            <a:ext cx="777337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Hora do ouro, hora do chumbo: diários e cartas de Anne Morrow Lindbergh, 1929–1932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Orlando, Flórida: Mariner Books, 1993, Primeira edição, 1973</a:t>
            </a:r>
          </a:p>
        </p:txBody>
      </p:sp>
    </p:spTree>
    <p:extLst>
      <p:ext uri="{BB962C8B-B14F-4D97-AF65-F5344CB8AC3E}">
        <p14:creationId xmlns:p14="http://schemas.microsoft.com/office/powerpoint/2010/main" val="37986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692696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Quartos trancados e portas abertas: diários e cartas de Anne Morrow Lindbergh, 1933-1935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Orlando, Flórida: Mariner Books, 1993, Primeira edição 1974.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467544" y="250567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A flor e a urtiga: diários e cartas de Anne Morrow Lindbergh, 1936–1939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Orlando, Flórida: Mariner Books, 1994, Primeira edição, 1976</a:t>
            </a:r>
          </a:p>
        </p:txBody>
      </p:sp>
      <p:sp>
        <p:nvSpPr>
          <p:cNvPr id="4" name="Retângulo 3"/>
          <p:cNvSpPr/>
          <p:nvPr/>
        </p:nvSpPr>
        <p:spPr>
          <a:xfrm>
            <a:off x="467544" y="4029165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Guerra interna e externa: diários e cartas de Anne Morrow Lindbergh, 1939-1944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Orlando, Flórida: Mariner Books, 1995, Primeira edição, 1980</a:t>
            </a:r>
          </a:p>
        </p:txBody>
      </p:sp>
      <p:sp>
        <p:nvSpPr>
          <p:cNvPr id="5" name="Retângulo 4"/>
          <p:cNvSpPr/>
          <p:nvPr/>
        </p:nvSpPr>
        <p:spPr>
          <a:xfrm>
            <a:off x="431540" y="5268214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Contra o vento e a maré: Cartas e diários, 1947-1986.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Nova York, Nova York: Pantheon / Random House, 2012</a:t>
            </a:r>
          </a:p>
        </p:txBody>
      </p:sp>
    </p:spTree>
    <p:extLst>
      <p:ext uri="{BB962C8B-B14F-4D97-AF65-F5344CB8AC3E}">
        <p14:creationId xmlns:p14="http://schemas.microsoft.com/office/powerpoint/2010/main" val="368810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0280" y="4966765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04   : 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://www.pinterest.dk/pin/544161567476438539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Acesso em 13 de janeiro de 2020.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30618" y="764704"/>
            <a:ext cx="8724366" cy="129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01: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commons.wikimedia.org/wiki/File:Anne_Morrow_Lindbergh_portrait_1918.jpg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em 13 de janeiro de 2020.     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107340"/>
            <a:ext cx="3456384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FIGURAS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00242" y="3335650"/>
            <a:ext cx="83653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Figura 03: 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://en.wikipedia.org/wiki/Sophie_d%27Houdetot#/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media/File:Elisabeth_La_Live_de_Bellgarde.jpg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em 14 de janeiro de 2020.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68716" y="2241673"/>
            <a:ext cx="8678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02:</a:t>
            </a:r>
            <a:endParaRPr lang="pt-BR" dirty="0" smtClean="0">
              <a:hlinkClick r:id="rId5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hlinkClick r:id="rId5"/>
              </a:rPr>
              <a:t>https</a:t>
            </a:r>
            <a:r>
              <a:rPr lang="pt-BR" dirty="0">
                <a:hlinkClick r:id="rId5"/>
              </a:rPr>
              <a:t>://</a:t>
            </a:r>
            <a:r>
              <a:rPr lang="pt-BR" dirty="0" smtClean="0">
                <a:hlinkClick r:id="rId5"/>
              </a:rPr>
              <a:t>pt.wikipedia.org/wiki/Elizabeth_Montagu</a:t>
            </a:r>
            <a:r>
              <a:rPr lang="pt-BR" dirty="0" smtClean="0"/>
              <a:t>  acesso em 14 de janeiro de 2020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8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7222" y="407707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08: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https://www.revistaprosaversoearte.com/anne-morrow-lindbergh-poemas/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acesso em 14 de janeiro de 2020.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00461" y="29969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07: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https://www.portalentretextos.com.br/materia/marco-de-1932-o-filho-do-heroi-da-aviacao-charles-lindbergh-e-sequestrado,6611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45501" y="1913494"/>
            <a:ext cx="7652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06: 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https://pt.findagrave.com/memorial/3483/charles-lindbergh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acesso em 14 de janeiro de 2020.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92354" y="548680"/>
            <a:ext cx="78488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Figura05: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http://www.greatthoughtstreasury.com/author/anne-morrow-lindbergh-born-anne-spencer-morrow?page=1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acesso em 14 de janeiro de 2020.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2090" y="5085184"/>
            <a:ext cx="7583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Imagem de abertura – Mulher lendo livro – releitura da obra de Frank Bramley – artista plástica Nilza Haydar </a:t>
            </a:r>
          </a:p>
          <a:p>
            <a:r>
              <a:rPr lang="pt-BR" dirty="0">
                <a:solidFill>
                  <a:srgbClr val="0000FF"/>
                </a:solidFill>
                <a:hlinkClick r:id="rId6"/>
              </a:rPr>
              <a:t>https://</a:t>
            </a:r>
            <a:r>
              <a:rPr lang="pt-BR" dirty="0" smtClean="0">
                <a:solidFill>
                  <a:srgbClr val="0000FF"/>
                </a:solidFill>
                <a:hlinkClick r:id="rId6"/>
              </a:rPr>
              <a:t>fineartamerica.com/featured/delicious-solitude-frank-bramley.html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endParaRPr lang="pt-B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3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34478" y="1488498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https://www.revistaprosaversoearte.com/165-grandes-poetas-da-literatura-universal-quantos-voce-conhece/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acesso em 12 de janeiro de 2020. </a:t>
            </a:r>
          </a:p>
        </p:txBody>
      </p:sp>
      <p:sp>
        <p:nvSpPr>
          <p:cNvPr id="3" name="Retângulo 2"/>
          <p:cNvSpPr/>
          <p:nvPr/>
        </p:nvSpPr>
        <p:spPr>
          <a:xfrm>
            <a:off x="323528" y="275958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https://en.wikipedia.org/wiki/Anne_Morrow_Lindbergh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acesso em 13 de janeiro de 2020.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9099" y="3861048"/>
            <a:ext cx="79812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https://www.revistaprosaversoearte.com/anne-morrow-lindbergh-poemas/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Acesso em 13 de janeiro de 2020.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195736" y="476672"/>
            <a:ext cx="48245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REFERENCIAS - SITES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9930" y="4941168"/>
            <a:ext cx="748883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https://www.vailendo.com.br/2015/09/23/entrevista-thereza-christina-rocque-da-motta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acesso em 14 de janeiro de 2020.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7960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 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Spencer 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Morrow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Lindbergh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Nasceu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Englewood, Nova Jersey,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EUA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 em 22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junho de 1906 -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faleceu em  07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fevereiro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2001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Barnet, Vermont"/>
              </a:rPr>
              <a:t>Passumpsic, Vermont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EUA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 foi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uma aclamada escritora de ficção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poesia</a:t>
            </a:r>
            <a:r>
              <a:rPr lang="pt-BR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não ficção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 esposa do aviador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Charles Lindbergh"/>
              </a:rPr>
              <a:t>Charles Lindbergh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Resultado de imagem para Anne Morrow Lindberg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3"/>
            <a:ext cx="3744416" cy="2520280"/>
          </a:xfrm>
          <a:prstGeom prst="rect">
            <a:avLst/>
          </a:prstGeom>
          <a:noFill/>
          <a:ln w="762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35953" y="5085184"/>
            <a:ext cx="83366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Seus livros e artigos abrangem gêneros de poesia a não-ficção, abordando tópicos tão diversos quanto juventude e idade, amor e casamento, paz, solidão e contentamento e o papel das mulheres no século XX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92080" y="3429000"/>
            <a:ext cx="3744416" cy="8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Figura 01: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Anne Spencer / jovem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angulado 6"/>
          <p:cNvCxnSpPr/>
          <p:nvPr/>
        </p:nvCxnSpPr>
        <p:spPr>
          <a:xfrm rot="10800000">
            <a:off x="5292080" y="3429001"/>
            <a:ext cx="1008112" cy="439255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Faixa para cima curva 2"/>
          <p:cNvSpPr/>
          <p:nvPr/>
        </p:nvSpPr>
        <p:spPr>
          <a:xfrm>
            <a:off x="5292079" y="1581851"/>
            <a:ext cx="3744416" cy="1726274"/>
          </a:xfrm>
          <a:prstGeom prst="ellipseRibbon2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172840" y="167670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latin typeface="French Script MT" panose="03020402040607040605" pitchFamily="66" charset="0"/>
              </a:rPr>
              <a:t>Nascer e Fazer a diferença das nuvens a poesia</a:t>
            </a:r>
            <a:endParaRPr lang="pt-BR" sz="24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9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764704"/>
            <a:ext cx="7632848" cy="383181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76200">
            <a:solidFill>
              <a:srgbClr val="66FFFF"/>
            </a:solidFill>
          </a:ln>
          <a:effectLst>
            <a:glow rad="863600">
              <a:srgbClr val="FFFF00">
                <a:alpha val="40000"/>
              </a:srgbClr>
            </a:glow>
            <a:softEdge rad="63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 smtClean="0">
              <a:latin typeface="Lucida Calligraphy" panose="03010101010101010101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Lucida Calligraphy" panose="03010101010101010101" pitchFamily="66" charset="0"/>
              </a:rPr>
              <a:t>“O </a:t>
            </a:r>
            <a:r>
              <a:rPr lang="pt-BR" dirty="0">
                <a:latin typeface="Lucida Calligraphy" panose="03010101010101010101" pitchFamily="66" charset="0"/>
              </a:rPr>
              <a:t>estilo claro e definido de Anne Morrow Lindbergh fez com que eu me apaixonasse por sua poesia, e encanta a todos que a leem, além de sua mensagem ensurdecedora. Ela grita dentro de cada poema para que nos tornemos mais leves, mais amorosos, mais gentis. É a leveza com que diz isso que contribui para tornar sua poesia única</a:t>
            </a:r>
            <a:r>
              <a:rPr lang="pt-BR" dirty="0" smtClean="0">
                <a:latin typeface="Lucida Calligraphy" panose="03010101010101010101" pitchFamily="66" charset="0"/>
              </a:rPr>
              <a:t>.”</a:t>
            </a:r>
          </a:p>
          <a:p>
            <a:pPr algn="just">
              <a:lnSpc>
                <a:spcPct val="150000"/>
              </a:lnSpc>
            </a:pPr>
            <a:endParaRPr lang="pt-BR" dirty="0">
              <a:latin typeface="Lucida Calligraphy" panose="03010101010101010101" pitchFamily="66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latin typeface="Lucida Calligraphy" panose="03010101010101010101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5501195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Entrevista da editora e tradutora  Thereza Christina Rocque da Motta ao </a:t>
            </a:r>
            <a:r>
              <a:rPr lang="pt-BR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site -  </a:t>
            </a:r>
            <a:r>
              <a:rPr 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Vai lendo</a:t>
            </a:r>
          </a:p>
        </p:txBody>
      </p:sp>
    </p:spTree>
    <p:extLst>
      <p:ext uri="{BB962C8B-B14F-4D97-AF65-F5344CB8AC3E}">
        <p14:creationId xmlns:p14="http://schemas.microsoft.com/office/powerpoint/2010/main" val="355945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264390" y="620688"/>
            <a:ext cx="6604693" cy="92333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lgerian" panose="04020705040A02060702" pitchFamily="82" charset="0"/>
              </a:rPr>
              <a:t>Muito obrigada!</a:t>
            </a:r>
            <a:endParaRPr lang="pt-BR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lgerian" panose="04020705040A02060702" pitchFamily="82" charset="0"/>
            </a:endParaRPr>
          </a:p>
        </p:txBody>
      </p:sp>
      <p:pic>
        <p:nvPicPr>
          <p:cNvPr id="8194" name="Picture 2" descr="C:\Users\TEMP.NILZA.489\AppData\Local\Microsoft\Windows\INetCache\IE\D6IBQUMY\Emojione_1F44F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115" y="3429000"/>
            <a:ext cx="1816968" cy="13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MP.NILZA.489\AppData\Local\Microsoft\Windows\INetCache\IE\DZ993WD1\roses-982829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91" y="3019453"/>
            <a:ext cx="3384376" cy="2531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650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4595" y="620688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Seu pai era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Dwight Morrow"/>
              </a:rPr>
              <a:t>Dwight Morrow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sócio do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J.P. Morgan &amp; Co."/>
              </a:rPr>
              <a:t>JP Morgan &amp; Co.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que se tornou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Embaixador dos Estados Unidos no México"/>
              </a:rPr>
              <a:t>embaixador dos Estados Unidos no México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 tooltip="Senador dos Estados Unidos"/>
              </a:rPr>
              <a:t>senador dos Estados Unidos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 Nova Jersey. Sua mãe,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6" tooltip="Elizabeth Cutter Morrow"/>
              </a:rPr>
              <a:t>Elizabeth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era poeta e professora, ativa na educação das mulheres,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atuou como presidente interina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hlinkClick r:id="rId7" tooltip="Smith College"/>
              </a:rPr>
              <a:t>Smith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7" tooltip="Smith College"/>
              </a:rPr>
              <a:t>College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4595" y="2375014"/>
            <a:ext cx="8352928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Anne foi a segunda de quatro filhos; seus irmãos eram Elisabeth Reeve,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Dwight Jr. e Constance.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07399" y="3356992"/>
            <a:ext cx="8208912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Toda noite, a mãe de Morrow lia para os filhos por uma hora. As crianças aprenderam rapidamente a ler e escrever, começaram a ler sozinhas e a escrever poesias e diários. Mais tarde, Anne se beneficiaria dessa rotina, publicando seus diários posteriores para elogios da crítica.</a:t>
            </a:r>
          </a:p>
        </p:txBody>
      </p:sp>
      <p:sp>
        <p:nvSpPr>
          <p:cNvPr id="5" name="Coração 4"/>
          <p:cNvSpPr/>
          <p:nvPr/>
        </p:nvSpPr>
        <p:spPr>
          <a:xfrm>
            <a:off x="2099587" y="5204038"/>
            <a:ext cx="4824536" cy="1393314"/>
          </a:xfrm>
          <a:prstGeom prst="heart">
            <a:avLst/>
          </a:prstGeom>
          <a:gradFill flip="none" rotWithShape="1">
            <a:gsLst>
              <a:gs pos="0">
                <a:srgbClr val="FF7D7D">
                  <a:tint val="66000"/>
                  <a:satMod val="160000"/>
                </a:srgbClr>
              </a:gs>
              <a:gs pos="50000">
                <a:srgbClr val="FF7D7D">
                  <a:tint val="44500"/>
                  <a:satMod val="160000"/>
                </a:srgbClr>
              </a:gs>
              <a:gs pos="100000">
                <a:srgbClr val="FF7D7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987824" y="5535185"/>
            <a:ext cx="331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Educar é Amar...Ler é se abrir para o mundo...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22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980728"/>
            <a:ext cx="820891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Depois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 se formar 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Escola Chapin (Manhattan)"/>
              </a:rPr>
              <a:t>The Chapin School,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 Nova York, em 1924, onde era presidente do corpo discente, frequentou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Smith College"/>
              </a:rPr>
              <a:t>Smith College,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do qual se formou com um diploma de Bacharel em Artes em 1928.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Ela recebeu o Prêmio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4" tooltip="Elizabeth Montagu"/>
              </a:rPr>
              <a:t>Elizabeth Montagu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por seu ensaio sobre mulheres do século 18, como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5" tooltip="Sophie d'Houdetot"/>
              </a:rPr>
              <a:t>Madame d'Houdetot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, e o Prêmio Literário Mary Augusta Jordan, por sua obra fictícia "Lida Was Beautiful". 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2200" y="3789040"/>
            <a:ext cx="8175121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Elisabeth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Françoise Sophie Lalive de Bellegarde, Condessa d'Houdetot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(18 de dezembro de 1730 - 28 de janeiro de 1813) era uma nobre francesa. Ela é lembrada principalmente pelo amor breve, mas intenso, que inspirou em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6" tooltip="Jean-Jacques Rousseau"/>
              </a:rPr>
              <a:t>Jean-Jacques Rousseau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 1757, mas também esteve por cinquenta anos em um relacionamento com o poeta e acadêmico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7" tooltip="Jean François de Saint-Lambert"/>
              </a:rPr>
              <a:t>Jean François de Saint-Lambert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cxnSp>
        <p:nvCxnSpPr>
          <p:cNvPr id="5" name="Conector em curva 4"/>
          <p:cNvCxnSpPr/>
          <p:nvPr/>
        </p:nvCxnSpPr>
        <p:spPr>
          <a:xfrm rot="10800000" flipV="1">
            <a:off x="1259632" y="3429000"/>
            <a:ext cx="2232248" cy="1152128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95535" y="180509"/>
            <a:ext cx="8175121" cy="8002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  <a:softEdge rad="3175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/>
          <a:p>
            <a:pPr algn="ctr"/>
            <a:r>
              <a:rPr lang="pt-BR" sz="28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Vida Acadêmica</a:t>
            </a:r>
            <a:endParaRPr lang="pt-BR" sz="28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07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886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Elizabeth Montagu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(2 de outubro de 1718 - 25 de agosto de 1800) foi uma reformadora social britânica, patrona das artes, salonista, crítica literária e escritora que ajudou a organizar e liderar 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Blue Stockings Society"/>
              </a:rPr>
              <a:t>Blue Stockings Society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Seus pais eram de famílias ricas, com fortes laços com a nobreza e intelectualidade britânicas. Era irmã de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Sarah Scott"/>
              </a:rPr>
              <a:t>Sarah Scott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, autora </a:t>
            </a:r>
            <a:r>
              <a:rPr lang="pt-BR" i="1" dirty="0">
                <a:latin typeface="Arial" panose="020B0604020202020204" pitchFamily="34" charset="0"/>
                <a:cs typeface="Arial" panose="020B0604020202020204" pitchFamily="34" charset="0"/>
              </a:rPr>
              <a:t>de A Description of Millenium Hall and the Country Adjacent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Ela se casou com Edward Montagu, um homem de muitas posses, e se tornou uma das mulheres mais ricas de sua época. Dedicou esta fortuna a promover a literatura inglesa e escocesa e em benefício dos pobres. </a:t>
            </a:r>
          </a:p>
        </p:txBody>
      </p:sp>
      <p:pic>
        <p:nvPicPr>
          <p:cNvPr id="3074" name="Picture 2" descr="https://upload.wikimedia.org/wikipedia/commons/thumb/0/09/E-Montagu.jpg/200px-E-Montag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50895"/>
            <a:ext cx="2520280" cy="27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946271" y="4865739"/>
            <a:ext cx="2287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02:</a:t>
            </a:r>
          </a:p>
          <a:p>
            <a:pPr algn="ctr"/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Elizabeth </a:t>
            </a: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Montagu</a:t>
            </a: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3076" name="Picture 4" descr="https://upload.wikimedia.org/wikipedia/commons/3/33/Elisabeth_La_Live_de_Bellgar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47" y="3795746"/>
            <a:ext cx="168592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242989" y="5805264"/>
            <a:ext cx="24449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</a:t>
            </a:r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03: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ophie d'Houdetot"/>
              </a:rPr>
              <a:t>Madame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tooltip="Sophie d'Houdetot"/>
              </a:rPr>
              <a:t>d'Houdetot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TEMP.NILZA.489\AppData\Local\Microsoft\Windows\INetCache\IE\KSR3TMAN\Convite_-_Pergaminho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01008"/>
            <a:ext cx="2020120" cy="234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053558" y="3795746"/>
            <a:ext cx="202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latin typeface="French Script MT" panose="03020402040607040605" pitchFamily="66" charset="0"/>
              </a:rPr>
              <a:t>Conhecer para reconhecer e se inspirar ...</a:t>
            </a:r>
            <a:endParaRPr lang="pt-BR" sz="32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7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6483" y="1124744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Morrow e Lindbergh se conheceram em 21 de dezembro de 1927, 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 tooltip="Cidade do México"/>
              </a:rPr>
              <a:t>Cidade do México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Seu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pai, consultor financeiro de Lindbergh no JP Morgan and Co., o convidou para 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3" tooltip="México"/>
              </a:rPr>
              <a:t>México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para promover boas relações entre ele e os Estados Unidos.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83568" y="404664"/>
            <a:ext cx="7488832" cy="52322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 Black" panose="020B0A04020102020204" pitchFamily="34" charset="0"/>
              </a:rPr>
              <a:t>Casamento e </a:t>
            </a:r>
            <a:r>
              <a:rPr lang="pt-BR" sz="2800" b="1" dirty="0" smtClean="0">
                <a:latin typeface="Arial Black" panose="020B0A04020102020204" pitchFamily="34" charset="0"/>
              </a:rPr>
              <a:t>Família</a:t>
            </a:r>
            <a:endParaRPr lang="pt-BR" sz="2800" b="1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8491" y="2860394"/>
            <a:ext cx="820891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Na época, Morrow era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uma tímida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estudante de 21 anos no Smith College. Lindbergh era um aviador de alto perfil, cujo voo solo através do Atlântico o tornava um herói de proporções imensas.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visão do aviador infantil, que estava com os Morrows, puxou as cordas do coração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Anne.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Mais tarde, ela escreveria em seu diário:</a:t>
            </a:r>
          </a:p>
        </p:txBody>
      </p:sp>
      <p:pic>
        <p:nvPicPr>
          <p:cNvPr id="2050" name="Picture 2" descr="Anne Spencer Lindbergh Perrin Anne morrow lindbergh Amélia, Oás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085184"/>
            <a:ext cx="4248472" cy="148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156176" y="5157192"/>
            <a:ext cx="273630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Figura 04 : </a:t>
            </a: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Anne Spencer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Morrow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Lindbergh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5940152" y="5517232"/>
            <a:ext cx="720080" cy="1016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5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explicativo em forma de nuvem 1"/>
          <p:cNvSpPr/>
          <p:nvPr/>
        </p:nvSpPr>
        <p:spPr>
          <a:xfrm>
            <a:off x="107504" y="260648"/>
            <a:ext cx="8928992" cy="5616624"/>
          </a:xfrm>
          <a:prstGeom prst="cloudCallout">
            <a:avLst/>
          </a:prstGeom>
          <a:solidFill>
            <a:srgbClr val="66FFFF">
              <a:alpha val="92941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87624" y="1315744"/>
            <a:ext cx="6480720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i="1" dirty="0">
                <a:latin typeface="Lucida Calligraphy" panose="03010101010101010101" pitchFamily="66" charset="0"/>
                <a:cs typeface="Arial" panose="020B0604020202020204" pitchFamily="34" charset="0"/>
              </a:rPr>
              <a:t>Ele é mais alto do que qualquer outra pessoa - você vê a cabeça dele em uma multidão em movimento e percebe o olhar dele, onde ele gira, como se fosse mais agudo, claro e brilhante do que qualquer outro, aceso com um fogo mais intenso. eu poderia dizer para esse garoto? Qualquer coisa que eu pudesse dizer seria trivial e superficial, como flores de glacê rosa. Senti que o mundo inteiro antes disso era frívolo, superficial, efêmero. </a:t>
            </a:r>
          </a:p>
        </p:txBody>
      </p:sp>
    </p:spTree>
    <p:extLst>
      <p:ext uri="{BB962C8B-B14F-4D97-AF65-F5344CB8AC3E}">
        <p14:creationId xmlns:p14="http://schemas.microsoft.com/office/powerpoint/2010/main" val="16524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0727" y="836712"/>
            <a:ext cx="8280919" cy="92333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1002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Eles se casaram em uma cerimônia privada em 27 de maio de 1929, na casa de seus pais em Englewood, Nova Jersey. </a:t>
            </a: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088" y="2348880"/>
            <a:ext cx="2952328" cy="4059203"/>
          </a:xfrm>
          <a:prstGeom prst="rect">
            <a:avLst/>
          </a:prstGeom>
          <a:noFill/>
          <a:ln w="76200"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876256" y="30689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Figura 05: 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Casal Lindenbergh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a esquerda e para cima 3"/>
          <p:cNvSpPr/>
          <p:nvPr/>
        </p:nvSpPr>
        <p:spPr>
          <a:xfrm>
            <a:off x="6876256" y="3715291"/>
            <a:ext cx="1080120" cy="1369893"/>
          </a:xfrm>
          <a:prstGeom prst="leftUpArrow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1591</TotalTime>
  <Words>2430</Words>
  <Application>Microsoft Office PowerPoint</Application>
  <PresentationFormat>Apresentação na tela (4:3)</PresentationFormat>
  <Paragraphs>120</Paragraphs>
  <Slides>31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2" baseType="lpstr">
      <vt:lpstr>Aharoni</vt:lpstr>
      <vt:lpstr>Algerian</vt:lpstr>
      <vt:lpstr>Arial</vt:lpstr>
      <vt:lpstr>Arial Black</vt:lpstr>
      <vt:lpstr>Century Gothic</vt:lpstr>
      <vt:lpstr>Courier New</vt:lpstr>
      <vt:lpstr>French Script MT</vt:lpstr>
      <vt:lpstr>Lucida Calligraphy</vt:lpstr>
      <vt:lpstr>Palatino Linotype</vt:lpstr>
      <vt:lpstr>Wingdings</vt:lpstr>
      <vt:lpstr>Executivo</vt:lpstr>
      <vt:lpstr>Bem vindos!</vt:lpstr>
      <vt:lpstr>Vamos poetizar a poesia 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poetizar a poesia !</dc:title>
  <dc:creator>nilza haydar</dc:creator>
  <cp:lastModifiedBy>Instagram Instagram</cp:lastModifiedBy>
  <cp:revision>122</cp:revision>
  <cp:lastPrinted>2020-02-01T15:11:38Z</cp:lastPrinted>
  <dcterms:created xsi:type="dcterms:W3CDTF">2020-01-06T23:39:24Z</dcterms:created>
  <dcterms:modified xsi:type="dcterms:W3CDTF">2020-02-21T18:02:43Z</dcterms:modified>
</cp:coreProperties>
</file>